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94" r:id="rId4"/>
    <p:sldId id="267" r:id="rId5"/>
    <p:sldId id="295" r:id="rId6"/>
    <p:sldId id="319" r:id="rId7"/>
    <p:sldId id="320" r:id="rId8"/>
    <p:sldId id="321" r:id="rId9"/>
    <p:sldId id="323" r:id="rId10"/>
    <p:sldId id="324" r:id="rId11"/>
    <p:sldId id="339" r:id="rId12"/>
    <p:sldId id="340" r:id="rId13"/>
    <p:sldId id="345" r:id="rId14"/>
    <p:sldId id="341" r:id="rId15"/>
    <p:sldId id="343" r:id="rId16"/>
    <p:sldId id="342" r:id="rId17"/>
    <p:sldId id="344" r:id="rId18"/>
    <p:sldId id="325" r:id="rId19"/>
    <p:sldId id="326" r:id="rId20"/>
    <p:sldId id="328" r:id="rId21"/>
    <p:sldId id="333" r:id="rId22"/>
    <p:sldId id="335" r:id="rId23"/>
    <p:sldId id="334" r:id="rId24"/>
    <p:sldId id="336" r:id="rId25"/>
    <p:sldId id="337" r:id="rId26"/>
    <p:sldId id="346" r:id="rId27"/>
    <p:sldId id="327" r:id="rId28"/>
    <p:sldId id="338" r:id="rId29"/>
    <p:sldId id="350" r:id="rId30"/>
    <p:sldId id="347" r:id="rId31"/>
    <p:sldId id="329" r:id="rId32"/>
    <p:sldId id="330" r:id="rId33"/>
    <p:sldId id="332" r:id="rId34"/>
    <p:sldId id="331" r:id="rId35"/>
    <p:sldId id="353" r:id="rId36"/>
    <p:sldId id="351" r:id="rId37"/>
    <p:sldId id="348" r:id="rId38"/>
    <p:sldId id="349" r:id="rId39"/>
    <p:sldId id="354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2030" autoAdjust="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F3737-FD25-4DA3-9DDE-A31E7FA8A5F0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48CA-3C1F-45E9-AF42-30C003A38B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5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7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Port Web, FTP, </a:t>
            </a:r>
            <a:r>
              <a:rPr lang="fr-FR" dirty="0" err="1"/>
              <a:t>SSH</a:t>
            </a:r>
            <a:endParaRPr lang="fr-FR" dirty="0"/>
          </a:p>
          <a:p>
            <a:r>
              <a:rPr lang="fr-FR" dirty="0" err="1"/>
              <a:t>SSH</a:t>
            </a:r>
            <a:r>
              <a:rPr lang="fr-FR" dirty="0"/>
              <a:t> Ouvert : Ils font l’administration depuis l’</a:t>
            </a:r>
            <a:r>
              <a:rPr lang="fr-FR" dirty="0" err="1"/>
              <a:t>exterieur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3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Autres possibilités : social </a:t>
            </a:r>
            <a:r>
              <a:rPr lang="fr-FR" dirty="0" err="1"/>
              <a:t>enginneering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44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9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3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2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29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Airgab</a:t>
            </a:r>
            <a:r>
              <a:rPr lang="fr-FR" dirty="0"/>
              <a:t> centrale nucléaire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4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50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92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FDBF7-FC3A-4DFE-85ED-83EB322307D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74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4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celles dont on ne parle pas :</a:t>
            </a:r>
          </a:p>
          <a:p>
            <a:pPr marL="171450" indent="-171450">
              <a:buFontTx/>
              <a:buChar char="-"/>
            </a:pPr>
            <a:r>
              <a:rPr lang="fr-FR" dirty="0"/>
              <a:t>Sabotage</a:t>
            </a:r>
          </a:p>
          <a:p>
            <a:pPr marL="171450" indent="-171450">
              <a:buFontTx/>
              <a:buChar char="-"/>
            </a:pPr>
            <a:r>
              <a:rPr lang="fr-FR" dirty="0"/>
              <a:t>Vol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9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Haveibeenpwned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Surveiller les fuites de mot de passe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87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Physiquement : stagiaire, employé, de manière illégale</a:t>
            </a:r>
          </a:p>
          <a:p>
            <a:r>
              <a:rPr lang="fr-FR" dirty="0"/>
              <a:t>Par l’intermédiaire d’un employé : social engineering, chantage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C48CA-3C1F-45E9-AF42-30C003A38B7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4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5A043-8512-45FA-A41F-752E5B24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30E493-DEC8-D7E2-12BB-B7BC5E76B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37D935-5AC4-C1DF-A609-08871E5D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00D09-69E7-AE3F-F594-E0658686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83AB0-D103-B208-8178-4533E377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9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76FC9-0CF5-1E8A-D92F-9446BBD0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B7D7BB-40F8-FD24-95F0-99FEE1D6B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E2CE92-C6FB-94D0-D8CE-94EE47D4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64A41-3BA8-32B8-AA8B-B36C4E9C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6F5D64-44AC-5655-0972-DDB0678F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498367-60DF-0CAF-8A3B-D72ECF265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8C94E-5F9F-3778-13BD-CB232C2A5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94326F-136B-83DC-931D-A7892117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48D8A4-675C-0872-4579-F4FF0599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DF954E-6012-D3F4-36C5-3FB477A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9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50D19-EE8D-ED47-2F8F-B0FFF57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F572C-E789-BF69-42AA-8727C6A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E9C47-BF70-9D32-86B3-B410C248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01265-2B66-CE7D-B390-8764A8B1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0022E9-9214-C8F2-9FF9-1A4E6C5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9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16B38-67D2-034A-7057-A9A890BD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D89C40-1DAA-4E0A-7225-72CC46255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BDD9B-D1AC-9CF1-8037-CF2C8A1C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9EAD8-311A-D845-62CA-0312B762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3C5715-8F5A-4634-C29B-4FA7D9DA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F9059-611A-631A-96E8-B15C5134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AF59D-0E8E-7F8F-483B-6F84DBB04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747935-00AA-B02F-76E3-1DABF75C0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CAF475-ABBF-E886-F69D-E0BE88D3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298852-509E-706E-67D2-DAFA2311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DA263-E8DE-89B6-0750-543CE39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F30BB-E83D-0C8E-491A-ECE9893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100E45-C47A-3231-8ACB-0B01648D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D13E53-67A7-D619-B3F1-C55C6CF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44B3A-92F6-FF56-5B4F-A5D95FE74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FC968B-98D2-1CC9-3601-7997216ED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7949A7-9CB4-C708-9907-3F4539C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9C5DBD-3D91-4934-7146-0534DE23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4E6803-871A-C001-29C1-02382169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8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FF4B-E031-4AA3-92F3-A80DE7C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290518-64B8-4E51-3528-F904369F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A36067-98EF-DBB4-DBED-8080CEED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23870-3FC7-B378-9003-80B0D280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707B62-E05A-6743-2787-44A01863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CB4C65-54B6-3BA8-3256-8A09F5B0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4BD32-EECB-E513-04CC-BF9B7F39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CE171-617E-BB32-0780-2CE81100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32948-FCC3-DA98-0573-9DE418F4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4BB19C-6872-7C2A-A0F9-D8AF689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73FEA-D115-FD0B-0358-8424A543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98B995-A069-9BBD-AAF2-B36CA2D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3FB82E-B939-503B-0DFD-3EAF4867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D176E-F341-132B-875B-E75810AC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538C9B-7F37-5BDE-5737-7A82009A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E84CF7-523E-C67C-495A-888DA01DF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D5C0D-260F-3F8A-0E48-2C1D5F0B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B4A6A9-1B5E-3D10-E3EC-6624790A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664B8A-6DE1-6268-9404-41663CB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3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422B72-6B2B-7B2D-0F74-AB7CD247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1E5DF-306D-7392-9E62-D1163CA8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ED144-498C-3A3C-1B78-061A82884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5ED-62CB-4048-8D5F-74D492A1C6D7}" type="datetimeFigureOut">
              <a:rPr lang="fr-FR" smtClean="0"/>
              <a:t>08/02/2024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8BB9CE-4751-E91D-1DC4-D26BFA620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40CB6A-6FAC-3AF4-91E5-8F149D8E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9CDB-8957-4BB0-BB8C-EF41C36FF0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8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illaume.rico@alpesmesures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.php?vendor_id=45&amp;product_id=&amp;version_id=&amp;page=1&amp;hasexp=0&amp;opdos=0&amp;opec=0&amp;opov=0&amp;opcsrf=0&amp;opgpriv=0&amp;opsqli=0&amp;opxss=0&amp;opdirt=0&amp;opmemc=0&amp;ophttprs=0&amp;opbyp=0&amp;opfileinc=0&amp;opginf=0&amp;cvssscoremin=0&amp;cvssscoremax=0&amp;year=0&amp;month=0&amp;cweid=0&amp;order=3&amp;trc=1883&amp;sha=2519fd0904d6dd0c2773e7ccdc79c2ac273c895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www.cvedetail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ot-me.org/fr/Challenges/Web-Serveur/SQL-injection-Authentification" TargetMode="External"/><Relationship Id="rId2" Type="http://schemas.openxmlformats.org/officeDocument/2006/relationships/hyperlink" Target="https://www.root-me.org/fr/Challenges/Web-Serveur/HTML-Code-sour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ot-me.org/fr/Challenges/Web-Serveur/HTTP-User-agent" TargetMode="External"/><Relationship Id="rId4" Type="http://schemas.openxmlformats.org/officeDocument/2006/relationships/hyperlink" Target="https://www.root-me.org/fr/Challenges/Web-Serveur/HTTP-Open-redir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C658-0E7F-81EB-6451-59C0F717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082" y="1919267"/>
            <a:ext cx="4979110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4000" dirty="0">
                <a:solidFill>
                  <a:schemeClr val="tx2"/>
                </a:solidFill>
              </a:rPr>
              <a:t>Réseaux Informatiques</a:t>
            </a:r>
            <a:br>
              <a:rPr lang="fr-FR" sz="4000">
                <a:solidFill>
                  <a:schemeClr val="tx2"/>
                </a:solidFill>
              </a:rPr>
            </a:br>
            <a:r>
              <a:rPr lang="fr-FR" sz="4000">
                <a:solidFill>
                  <a:schemeClr val="tx2"/>
                </a:solidFill>
              </a:rPr>
              <a:t>S01 E04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6F14BD-18E9-BF11-FFE4-27B10B83F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fr-FR" sz="2000" dirty="0">
                <a:solidFill>
                  <a:schemeClr val="tx2"/>
                </a:solidFill>
              </a:rPr>
              <a:t>Guillaume Rico</a:t>
            </a:r>
          </a:p>
          <a:p>
            <a:pPr algn="l"/>
            <a:r>
              <a:rPr lang="fr-FR" sz="2000" dirty="0">
                <a:solidFill>
                  <a:schemeClr val="tx2"/>
                </a:solidFill>
                <a:hlinkClick r:id="rId3"/>
              </a:rPr>
              <a:t>guillaume.rico@alpesmesures.fr</a:t>
            </a:r>
            <a:endParaRPr lang="fr-FR" sz="2000" dirty="0">
              <a:solidFill>
                <a:schemeClr val="tx2"/>
              </a:solidFill>
            </a:endParaRPr>
          </a:p>
          <a:p>
            <a:pPr algn="l"/>
            <a:r>
              <a:rPr lang="fr-FR" sz="2000" dirty="0">
                <a:solidFill>
                  <a:schemeClr val="tx2"/>
                </a:solidFill>
              </a:rPr>
              <a:t>https://github.com/guillaume-rico/reseaux_informatiques.git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4B1F6E2-E6F1-1BA6-A7AC-FC7B39A3E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8" y="5274646"/>
            <a:ext cx="4109436" cy="1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ANSSI</a:t>
            </a:r>
            <a:r>
              <a:rPr lang="fr-FR" dirty="0"/>
              <a:t> </a:t>
            </a:r>
            <a:r>
              <a:rPr lang="fr-FR" sz="2800" dirty="0"/>
              <a:t>(Agence nationale de la sécurité des systèmes d'information)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 Web : https://www.cyber.gouv.fr</a:t>
            </a:r>
          </a:p>
          <a:p>
            <a:r>
              <a:rPr lang="fr-FR" dirty="0"/>
              <a:t>Source d’information pour la cybersécurité</a:t>
            </a:r>
          </a:p>
          <a:p>
            <a:pPr lvl="1"/>
            <a:r>
              <a:rPr lang="fr-FR" dirty="0"/>
              <a:t>Guide</a:t>
            </a:r>
          </a:p>
          <a:p>
            <a:pPr lvl="1"/>
            <a:r>
              <a:rPr lang="fr-FR" dirty="0"/>
              <a:t>Bonne pratique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/>
              <a:t>Ayez le réflexe de vous rendre sur l’</a:t>
            </a:r>
            <a:r>
              <a:rPr lang="fr-FR" dirty="0" err="1"/>
              <a:t>ANSSI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D14701-4120-AF8C-1F85-468DF93FF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46" y="1777130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B66E4-04CB-21A9-44E1-1CD542A9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Connaissez-vous les dernières grosses attaques ?</a:t>
            </a:r>
          </a:p>
        </p:txBody>
      </p:sp>
    </p:spTree>
    <p:extLst>
      <p:ext uri="{BB962C8B-B14F-4D97-AF65-F5344CB8AC3E}">
        <p14:creationId xmlns:p14="http://schemas.microsoft.com/office/powerpoint/2010/main" val="8575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Actualités</a:t>
            </a:r>
          </a:p>
        </p:txBody>
      </p:sp>
      <p:pic>
        <p:nvPicPr>
          <p:cNvPr id="5" name="Espace réservé du contenu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906C3D40-4041-FA51-4112-0F513C60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23" y="1579889"/>
            <a:ext cx="1905000" cy="1905000"/>
          </a:xfrm>
        </p:spPr>
      </p:pic>
      <p:pic>
        <p:nvPicPr>
          <p:cNvPr id="7" name="Image 6" descr="Une image contenant texte, assiette, vaisselle, arts de la table&#10;&#10;Description générée automatiquement">
            <a:extLst>
              <a:ext uri="{FF2B5EF4-FFF2-40B4-BE49-F238E27FC236}">
                <a16:creationId xmlns:a16="http://schemas.microsoft.com/office/drawing/2014/main" id="{0A33FAAC-9E7A-19CE-BEDB-8969D432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37" y="1334912"/>
            <a:ext cx="3810000" cy="23812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AE4043-F05E-7B41-DD9E-6F4FC3B1B97E}"/>
              </a:ext>
            </a:extLst>
          </p:cNvPr>
          <p:cNvSpPr txBox="1"/>
          <p:nvPr/>
        </p:nvSpPr>
        <p:spPr>
          <a:xfrm>
            <a:off x="8704019" y="33468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02/2023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0BE69B-11F5-93A8-9C93-4DBBF2F995BB}"/>
              </a:ext>
            </a:extLst>
          </p:cNvPr>
          <p:cNvSpPr txBox="1"/>
          <p:nvPr/>
        </p:nvSpPr>
        <p:spPr>
          <a:xfrm>
            <a:off x="1906448" y="348488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12/2021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504FD9-AA9C-1E58-3B32-2C81519FD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4" y="4352982"/>
            <a:ext cx="2989059" cy="17938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E6E810-F7BA-AC56-2DFF-21A5BA858228}"/>
              </a:ext>
            </a:extLst>
          </p:cNvPr>
          <p:cNvSpPr txBox="1"/>
          <p:nvPr/>
        </p:nvSpPr>
        <p:spPr>
          <a:xfrm>
            <a:off x="1772227" y="614718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07/2022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C04146-0F61-F7AD-4002-E3371EF7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31" y="4332463"/>
            <a:ext cx="2724727" cy="17029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0D8DB3F-3039-6B65-B827-9055AD8347D1}"/>
              </a:ext>
            </a:extLst>
          </p:cNvPr>
          <p:cNvSpPr txBox="1"/>
          <p:nvPr/>
        </p:nvSpPr>
        <p:spPr>
          <a:xfrm>
            <a:off x="8797635" y="599946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10/2022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FB4A36-3560-9D7D-2C76-EFEF1CFD6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72" y="4595152"/>
            <a:ext cx="2414839" cy="11775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DF6D183-A6A1-E4CE-B384-B25BE222A39E}"/>
              </a:ext>
            </a:extLst>
          </p:cNvPr>
          <p:cNvSpPr txBox="1"/>
          <p:nvPr/>
        </p:nvSpPr>
        <p:spPr>
          <a:xfrm>
            <a:off x="3951246" y="3313454"/>
            <a:ext cx="32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CHU, Collectivité, Grenoble </a:t>
            </a:r>
            <a:r>
              <a:rPr lang="fr-FR" dirty="0" err="1"/>
              <a:t>INP</a:t>
            </a:r>
            <a:r>
              <a:rPr lang="fr-FR" dirty="0"/>
              <a:t>…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AFF9AF3-120F-74F0-16AA-FB476CD3C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76" y="1570046"/>
            <a:ext cx="2497570" cy="15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234214-AA04-E0B4-4158-DE665598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2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13" name="Espace réservé du contenu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BF4EB4D-493C-05E3-1671-F5491151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21" y="1923472"/>
            <a:ext cx="5404665" cy="3377916"/>
          </a:xfr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3B6F0F-B4A4-C06A-25AA-A1AE0BBBF6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04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produire de l’uranium suffisamment enrichi, on peut utiliser des centrifugeuses</a:t>
            </a:r>
          </a:p>
          <a:p>
            <a:r>
              <a:rPr lang="fr-FR" dirty="0"/>
              <a:t>Machine avec un rotor qui tourne à 50 000 tr/min pour séparer hexafluorure d’uranium 235 des autres hexafluorures</a:t>
            </a:r>
          </a:p>
          <a:p>
            <a:r>
              <a:rPr lang="fr-FR" dirty="0"/>
              <a:t>En fonction du nombre de machine on peut faire de l’uranium civil ou militaire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09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7C2B4-546F-B844-AA4D-9AE3EB0C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C47E9DA-6BED-554F-95BD-CA30781F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4947" y="3210437"/>
            <a:ext cx="2863273" cy="2723170"/>
          </a:xfrm>
        </p:spPr>
      </p:pic>
      <p:pic>
        <p:nvPicPr>
          <p:cNvPr id="5" name="Image 4" descr="Une image contenant texte, graphiques vectoriels, clipart&#10;&#10;Description générée automatiquement">
            <a:extLst>
              <a:ext uri="{FF2B5EF4-FFF2-40B4-BE49-F238E27FC236}">
                <a16:creationId xmlns:a16="http://schemas.microsoft.com/office/drawing/2014/main" id="{6F49971F-C1A2-3BB4-7747-952A1C2C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85" y="2312336"/>
            <a:ext cx="3377915" cy="33779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98DAAD-3D29-F9E2-304C-59547484CE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2007, un employé insère une clé USB dans l’usine d’enrichissement de </a:t>
            </a:r>
            <a:r>
              <a:rPr lang="fr-FR" dirty="0" err="1"/>
              <a:t>Natanz</a:t>
            </a:r>
            <a:r>
              <a:rPr lang="fr-FR" dirty="0"/>
              <a:t> (Iran)</a:t>
            </a:r>
          </a:p>
          <a:p>
            <a:r>
              <a:rPr lang="fr-FR" dirty="0"/>
              <a:t>Sans le vouloir, il déclenche la </a:t>
            </a:r>
          </a:p>
          <a:p>
            <a:pPr marL="0" indent="0">
              <a:buNone/>
            </a:pPr>
            <a:r>
              <a:rPr lang="fr-FR" dirty="0"/>
              <a:t>Propagation d’un virus nommé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Au final : Destruction de plusieurs</a:t>
            </a:r>
          </a:p>
          <a:p>
            <a:pPr marL="0" indent="0">
              <a:buNone/>
            </a:pPr>
            <a:r>
              <a:rPr lang="fr-FR" dirty="0"/>
              <a:t>centrifugeuse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79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C1579-FC2F-AB58-BF1B-46C432A4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Stuxnet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38F9F-7540-21B4-DBB8-D6C9841C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2006/2007 : </a:t>
            </a:r>
            <a:r>
              <a:rPr lang="fr-FR" dirty="0" err="1"/>
              <a:t>NSA</a:t>
            </a:r>
            <a:r>
              <a:rPr lang="fr-FR" dirty="0"/>
              <a:t> + Israël conçoivent </a:t>
            </a:r>
            <a:r>
              <a:rPr lang="fr-FR" dirty="0" err="1"/>
              <a:t>Stuxnet</a:t>
            </a:r>
            <a:endParaRPr lang="fr-FR" dirty="0"/>
          </a:p>
          <a:p>
            <a:r>
              <a:rPr lang="fr-FR" dirty="0"/>
              <a:t>Objectif : ralentir le programme nucléaire Iranien</a:t>
            </a:r>
          </a:p>
          <a:p>
            <a:r>
              <a:rPr lang="fr-FR" dirty="0"/>
              <a:t>Utilisation de 4 failles 0-Day pour infecter des automates Siemens</a:t>
            </a:r>
          </a:p>
          <a:p>
            <a:r>
              <a:rPr lang="fr-FR" dirty="0"/>
              <a:t>Augmentation légère de la vitesse des centrifugeuses pour les casser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0F20AE-51E9-5390-68AD-053D913D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20" y="4004240"/>
            <a:ext cx="4823836" cy="26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F683432-7404-376A-4657-ED95779C6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20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Exemple d’attaque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1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objectifs des pirates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Gagner de l’argent !</a:t>
            </a:r>
          </a:p>
          <a:p>
            <a:pPr lvl="1"/>
            <a:r>
              <a:rPr lang="fr-FR" dirty="0"/>
              <a:t>Espionnage</a:t>
            </a:r>
          </a:p>
          <a:p>
            <a:pPr lvl="1"/>
            <a:r>
              <a:rPr lang="fr-FR" dirty="0"/>
              <a:t>Sabotage</a:t>
            </a:r>
          </a:p>
          <a:p>
            <a:pPr lvl="1"/>
            <a:r>
              <a:rPr lang="fr-FR" dirty="0"/>
              <a:t>Chantage</a:t>
            </a:r>
          </a:p>
          <a:p>
            <a:pPr lvl="1"/>
            <a:r>
              <a:rPr lang="fr-FR" dirty="0"/>
              <a:t>Vandalisme</a:t>
            </a:r>
          </a:p>
          <a:p>
            <a:r>
              <a:rPr lang="fr-FR" dirty="0"/>
              <a:t>Revendication</a:t>
            </a:r>
          </a:p>
          <a:p>
            <a:endParaRPr lang="fr-FR" dirty="0"/>
          </a:p>
          <a:p>
            <a:r>
              <a:rPr lang="fr-FR" dirty="0"/>
              <a:t>Mais pas uniquement : </a:t>
            </a:r>
            <a:r>
              <a:rPr lang="fr-FR" dirty="0" err="1"/>
              <a:t>WhiteHat</a:t>
            </a:r>
            <a:r>
              <a:rPr lang="fr-FR" dirty="0"/>
              <a:t>, </a:t>
            </a:r>
            <a:r>
              <a:rPr lang="fr-FR" dirty="0" err="1"/>
              <a:t>bugbounty</a:t>
            </a:r>
            <a:endParaRPr lang="fr-FR" dirty="0"/>
          </a:p>
        </p:txBody>
      </p:sp>
      <p:pic>
        <p:nvPicPr>
          <p:cNvPr id="7" name="Image 6" descr="Une image contenant intérieur, en bois&#10;&#10;Description générée automatiquement">
            <a:extLst>
              <a:ext uri="{FF2B5EF4-FFF2-40B4-BE49-F238E27FC236}">
                <a16:creationId xmlns:a16="http://schemas.microsoft.com/office/drawing/2014/main" id="{47B06482-F0D8-FA8D-05D0-E55D5BA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920" y="1702233"/>
            <a:ext cx="3296953" cy="3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On va se mettre à la place d’un pirate pour comprendre se protéger</a:t>
            </a:r>
          </a:p>
          <a:p>
            <a:endParaRPr lang="fr-FR" dirty="0"/>
          </a:p>
          <a:p>
            <a:r>
              <a:rPr lang="fr-FR" dirty="0"/>
              <a:t>Première étape du pirate : identifier la cible </a:t>
            </a:r>
          </a:p>
          <a:p>
            <a:pPr lvl="1"/>
            <a:r>
              <a:rPr lang="fr-FR" dirty="0"/>
              <a:t>Soit sur commande (Espionnage, Sabotage)</a:t>
            </a:r>
          </a:p>
          <a:p>
            <a:pPr lvl="1"/>
            <a:r>
              <a:rPr lang="fr-FR" dirty="0"/>
              <a:t>Soit sur opportunité (Données publique, data </a:t>
            </a:r>
            <a:r>
              <a:rPr lang="fr-FR" dirty="0" err="1"/>
              <a:t>breech</a:t>
            </a:r>
            <a:r>
              <a:rPr lang="fr-FR" dirty="0"/>
              <a:t>, failles …) </a:t>
            </a:r>
          </a:p>
          <a:p>
            <a:endParaRPr lang="fr-FR" dirty="0"/>
          </a:p>
          <a:p>
            <a:r>
              <a:rPr lang="fr-FR" dirty="0"/>
              <a:t>Première règle : moins d’exposition = moins de risque d’attaque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649A6-E033-5181-2837-08C2D0A9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61" y="2483962"/>
            <a:ext cx="2432226" cy="23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CM1 :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Modèle OSI (rapide)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TP </a:t>
            </a:r>
            <a:r>
              <a:rPr lang="fr-FR" dirty="0" err="1"/>
              <a:t>Doom</a:t>
            </a:r>
            <a:endParaRPr lang="fr-FR" dirty="0"/>
          </a:p>
          <a:p>
            <a:r>
              <a:rPr lang="fr-FR" dirty="0"/>
              <a:t>CM2 :</a:t>
            </a:r>
          </a:p>
          <a:p>
            <a:pPr lvl="1"/>
            <a:r>
              <a:rPr lang="fr-FR" dirty="0"/>
              <a:t>Couche Physique</a:t>
            </a:r>
          </a:p>
          <a:p>
            <a:pPr lvl="1"/>
            <a:r>
              <a:rPr lang="fr-FR" dirty="0"/>
              <a:t>Couche Liaison</a:t>
            </a:r>
          </a:p>
          <a:p>
            <a:pPr lvl="1"/>
            <a:r>
              <a:rPr lang="fr-FR" dirty="0"/>
              <a:t>Couche Réseau</a:t>
            </a:r>
          </a:p>
          <a:p>
            <a:pPr lvl="1"/>
            <a:r>
              <a:rPr lang="fr-FR" dirty="0"/>
              <a:t>Couche Transport</a:t>
            </a:r>
          </a:p>
          <a:p>
            <a:pPr lvl="1"/>
            <a:r>
              <a:rPr lang="fr-FR" dirty="0"/>
              <a:t>TP Firewall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156ADB5-E93D-16FE-E7FC-B06834D54AA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5264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CM3 :</a:t>
            </a:r>
          </a:p>
          <a:p>
            <a:pPr lvl="1"/>
            <a:r>
              <a:rPr lang="fr-FR" dirty="0"/>
              <a:t>NAT / PAT – IPV6</a:t>
            </a:r>
          </a:p>
          <a:p>
            <a:pPr lvl="1"/>
            <a:r>
              <a:rPr lang="fr-FR" dirty="0"/>
              <a:t>Protocoles </a:t>
            </a:r>
          </a:p>
          <a:p>
            <a:pPr lvl="1"/>
            <a:r>
              <a:rPr lang="fr-FR" dirty="0"/>
              <a:t>Wi-Fi</a:t>
            </a:r>
          </a:p>
          <a:p>
            <a:pPr lvl="1"/>
            <a:r>
              <a:rPr lang="fr-FR" dirty="0"/>
              <a:t>Tunnels</a:t>
            </a:r>
          </a:p>
          <a:p>
            <a:r>
              <a:rPr lang="fr-FR" dirty="0"/>
              <a:t>CM4 :</a:t>
            </a:r>
          </a:p>
          <a:p>
            <a:pPr lvl="1"/>
            <a:r>
              <a:rPr lang="fr-FR" dirty="0"/>
              <a:t>Cybersécurité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79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6188" cy="4351338"/>
          </a:xfrm>
        </p:spPr>
        <p:txBody>
          <a:bodyPr>
            <a:normAutofit/>
          </a:bodyPr>
          <a:lstStyle/>
          <a:p>
            <a:r>
              <a:rPr lang="fr-FR" dirty="0"/>
              <a:t>Deuxième étape du pirate : s’infiltrer</a:t>
            </a:r>
          </a:p>
          <a:p>
            <a:pPr lvl="1"/>
            <a:r>
              <a:rPr lang="fr-FR" dirty="0"/>
              <a:t>Physiquement : Hors du périmètre de ce cours</a:t>
            </a:r>
          </a:p>
          <a:p>
            <a:pPr lvl="1"/>
            <a:r>
              <a:rPr lang="fr-FR" dirty="0"/>
              <a:t>Par l’intermédiaire d’un employé</a:t>
            </a:r>
          </a:p>
          <a:p>
            <a:pPr lvl="1"/>
            <a:r>
              <a:rPr lang="fr-FR" dirty="0"/>
              <a:t>A distance</a:t>
            </a:r>
          </a:p>
          <a:p>
            <a:endParaRPr lang="fr-FR" dirty="0"/>
          </a:p>
          <a:p>
            <a:r>
              <a:rPr lang="fr-FR" dirty="0"/>
              <a:t>Phishing</a:t>
            </a:r>
          </a:p>
          <a:p>
            <a:r>
              <a:rPr lang="fr-FR" dirty="0"/>
              <a:t>Social Engineering</a:t>
            </a:r>
          </a:p>
          <a:p>
            <a:r>
              <a:rPr lang="fr-FR" dirty="0"/>
              <a:t>Ou simplement laisser trainer une clé USB sur le parking…</a:t>
            </a:r>
          </a:p>
        </p:txBody>
      </p:sp>
      <p:pic>
        <p:nvPicPr>
          <p:cNvPr id="6" name="Image 5" descr="Une image contenant texte, nageant, sport aquatique, fond marin&#10;&#10;Description générée automatiquement">
            <a:extLst>
              <a:ext uri="{FF2B5EF4-FFF2-40B4-BE49-F238E27FC236}">
                <a16:creationId xmlns:a16="http://schemas.microsoft.com/office/drawing/2014/main" id="{AA83C346-F483-F58D-792F-D6B6FA07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1" y="365125"/>
            <a:ext cx="3245556" cy="1825625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888FA325-2517-9872-60E2-39255C2C3075}"/>
              </a:ext>
            </a:extLst>
          </p:cNvPr>
          <p:cNvSpPr/>
          <p:nvPr/>
        </p:nvSpPr>
        <p:spPr>
          <a:xfrm>
            <a:off x="5874327" y="2687782"/>
            <a:ext cx="221673" cy="74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A6B17A-8654-DE62-24B1-640AAC29D255}"/>
              </a:ext>
            </a:extLst>
          </p:cNvPr>
          <p:cNvSpPr txBox="1"/>
          <p:nvPr/>
        </p:nvSpPr>
        <p:spPr>
          <a:xfrm>
            <a:off x="6262254" y="2862746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parties qui nous intéressent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65A3249-D9F6-54CF-3969-C7D487632571}"/>
              </a:ext>
            </a:extLst>
          </p:cNvPr>
          <p:cNvSpPr/>
          <p:nvPr/>
        </p:nvSpPr>
        <p:spPr>
          <a:xfrm rot="12877622">
            <a:off x="1200727" y="1551710"/>
            <a:ext cx="895927" cy="3195782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99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Contexte de l’exemple :</a:t>
            </a:r>
          </a:p>
          <a:p>
            <a:r>
              <a:rPr lang="fr-FR" dirty="0"/>
              <a:t>La société « </a:t>
            </a:r>
            <a:r>
              <a:rPr lang="fr-FR" dirty="0" err="1"/>
              <a:t>ballecarre</a:t>
            </a:r>
            <a:r>
              <a:rPr lang="fr-FR" dirty="0"/>
              <a:t> » souhaite récupérer les plans de l’objet « </a:t>
            </a:r>
            <a:r>
              <a:rPr lang="fr-FR" dirty="0" err="1"/>
              <a:t>ovalo</a:t>
            </a:r>
            <a:r>
              <a:rPr lang="fr-FR" dirty="0"/>
              <a:t> » créé par la société « </a:t>
            </a:r>
            <a:r>
              <a:rPr lang="fr-FR" dirty="0" err="1"/>
              <a:t>ballepresqueronde</a:t>
            </a:r>
            <a:r>
              <a:rPr lang="fr-FR" dirty="0"/>
              <a:t> »</a:t>
            </a:r>
          </a:p>
          <a:p>
            <a:r>
              <a:rPr lang="fr-FR" dirty="0"/>
              <a:t>Elle soustraite à un groupe de pirate « Crochet » la tache de récupérer les plans (ce qui est illégal)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Comment va procéder la team Crochet ?</a:t>
            </a:r>
          </a:p>
        </p:txBody>
      </p:sp>
      <p:pic>
        <p:nvPicPr>
          <p:cNvPr id="5" name="Image 4" descr="Une image contenant poupée, jouet&#10;&#10;Description générée automatiquement">
            <a:extLst>
              <a:ext uri="{FF2B5EF4-FFF2-40B4-BE49-F238E27FC236}">
                <a16:creationId xmlns:a16="http://schemas.microsoft.com/office/drawing/2014/main" id="{4A829556-A707-2848-B32D-D3783E5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55" y="3742706"/>
            <a:ext cx="897805" cy="2673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FDB289-9E99-1326-2A88-4B8007A9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77" y="3983221"/>
            <a:ext cx="2740437" cy="25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Première idée de la team Crochet : Les plans ont été transmis déposé sur un serveur de fichier pour être envoyé aux sous-traitants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Scan des ports ouverts sur ballepresqueronde.fr</a:t>
            </a:r>
          </a:p>
          <a:p>
            <a:r>
              <a:rPr lang="fr-FR" dirty="0"/>
              <a:t>Ports ouverts : 80 / 443 / 22 / 2020 / 2021</a:t>
            </a:r>
          </a:p>
          <a:p>
            <a:endParaRPr lang="fr-FR" dirty="0"/>
          </a:p>
          <a:p>
            <a:r>
              <a:rPr lang="fr-FR" dirty="0"/>
              <a:t>Comment feriez-vous ensuite ?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2A0623-AEAB-5A31-7B8A-AFEF43DC2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81" y="3779384"/>
            <a:ext cx="4034283" cy="23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80/443 : Serveur Web</a:t>
            </a:r>
          </a:p>
          <a:p>
            <a:pPr lvl="1"/>
            <a:r>
              <a:rPr lang="fr-FR" dirty="0"/>
              <a:t>Faille Apache ? (Log4J, </a:t>
            </a:r>
            <a:r>
              <a:rPr lang="fr-FR" dirty="0">
                <a:hlinkClick r:id="rId3"/>
              </a:rPr>
              <a:t>Lien vers d’autres failles</a:t>
            </a:r>
            <a:r>
              <a:rPr lang="fr-FR" dirty="0"/>
              <a:t> )</a:t>
            </a:r>
          </a:p>
          <a:p>
            <a:pPr lvl="1"/>
            <a:r>
              <a:rPr lang="fr-FR" dirty="0"/>
              <a:t>Faille </a:t>
            </a:r>
            <a:r>
              <a:rPr lang="fr-FR" dirty="0" err="1"/>
              <a:t>Worpress</a:t>
            </a:r>
            <a:r>
              <a:rPr lang="fr-FR" dirty="0"/>
              <a:t> ? (File Manager , Injection SQL,  etc…)</a:t>
            </a:r>
          </a:p>
          <a:p>
            <a:r>
              <a:rPr lang="fr-FR" dirty="0"/>
              <a:t>Port 22 : </a:t>
            </a:r>
          </a:p>
          <a:p>
            <a:pPr lvl="1"/>
            <a:r>
              <a:rPr lang="fr-FR" dirty="0"/>
              <a:t>Essai des combinaison classique mot de passe / utilisateur</a:t>
            </a:r>
          </a:p>
          <a:p>
            <a:pPr lvl="1"/>
            <a:r>
              <a:rPr lang="fr-FR" dirty="0"/>
              <a:t>Regarder si une adresse mail de la société apparait dans une fuite de BDD</a:t>
            </a:r>
          </a:p>
          <a:p>
            <a:r>
              <a:rPr lang="fr-FR" dirty="0"/>
              <a:t>Port 2020 / 2021 </a:t>
            </a:r>
          </a:p>
          <a:p>
            <a:pPr lvl="1"/>
            <a:r>
              <a:rPr lang="fr-FR" dirty="0"/>
              <a:t>Mais à quoi peuvent-ils servir ?</a:t>
            </a:r>
          </a:p>
        </p:txBody>
      </p:sp>
    </p:spTree>
    <p:extLst>
      <p:ext uri="{BB962C8B-B14F-4D97-AF65-F5344CB8AC3E}">
        <p14:creationId xmlns:p14="http://schemas.microsoft.com/office/powerpoint/2010/main" val="57626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Port 2020 / 2021 </a:t>
            </a:r>
          </a:p>
          <a:p>
            <a:pPr lvl="1"/>
            <a:r>
              <a:rPr lang="fr-FR" dirty="0"/>
              <a:t>FTP !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Ont-ils conservé la connexion en mode anonyme ?</a:t>
            </a:r>
          </a:p>
          <a:p>
            <a:pPr marL="0" indent="0">
              <a:buNone/>
            </a:pPr>
            <a:r>
              <a:rPr lang="fr-FR" dirty="0"/>
              <a:t>Bingo, les documents sont disponibles sur le serveur ainsi que beaucoup d’autres qui pourront être monétisé.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92ABAB-F22D-E02C-0086-B89BF75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946" y="1027906"/>
            <a:ext cx="2214854" cy="22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Bons points :</a:t>
            </a:r>
          </a:p>
          <a:p>
            <a:r>
              <a:rPr lang="fr-FR" dirty="0"/>
              <a:t>Logiciels à jour (Apache, WP, FTP)</a:t>
            </a:r>
          </a:p>
          <a:p>
            <a:r>
              <a:rPr lang="fr-FR" dirty="0" err="1"/>
              <a:t>SSH</a:t>
            </a:r>
            <a:r>
              <a:rPr lang="fr-FR" dirty="0"/>
              <a:t> sécurisé par clé</a:t>
            </a:r>
          </a:p>
          <a:p>
            <a:pPr marL="0" indent="0">
              <a:buNone/>
            </a:pPr>
            <a:r>
              <a:rPr lang="fr-FR" dirty="0"/>
              <a:t>Mauvais points :</a:t>
            </a:r>
          </a:p>
          <a:p>
            <a:r>
              <a:rPr lang="fr-FR" dirty="0"/>
              <a:t>Données confidentielles sur un serveur public (Comment auraient-ils pu procéder ?)</a:t>
            </a:r>
          </a:p>
          <a:p>
            <a:r>
              <a:rPr lang="fr-FR" dirty="0"/>
              <a:t>Mauvaise configuration d’un logiciel (erreur humaine)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998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97E93B9-815A-DCF0-F11F-26C641100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72BCA1-91F9-5B57-36B5-4FF74E9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fr-FR" sz="4000" dirty="0"/>
              <a:t>Comment limiter les attaques ?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9E6C9433-9D71-7D15-CAD1-EA4EE01B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025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attaquer un système à distance, il faut obligatoirement passer par un des ports (</a:t>
            </a:r>
            <a:r>
              <a:rPr lang="fr-FR" dirty="0" err="1"/>
              <a:t>SSH</a:t>
            </a:r>
            <a:r>
              <a:rPr lang="fr-FR" dirty="0"/>
              <a:t>, FTP, ...)</a:t>
            </a:r>
          </a:p>
          <a:p>
            <a:endParaRPr lang="fr-FR" dirty="0"/>
          </a:p>
          <a:p>
            <a:r>
              <a:rPr lang="fr-FR" dirty="0"/>
              <a:t>Moins il y a de port ouvert sur un serveur, moins il y a de risque</a:t>
            </a:r>
          </a:p>
          <a:p>
            <a:endParaRPr lang="fr-FR" dirty="0"/>
          </a:p>
          <a:p>
            <a:r>
              <a:rPr lang="fr-FR" dirty="0"/>
              <a:t>Règle : réduire la surface d’attaque</a:t>
            </a:r>
          </a:p>
          <a:p>
            <a:pPr lvl="1"/>
            <a:r>
              <a:rPr lang="fr-FR" dirty="0"/>
              <a:t>A minima : déplacer les ports, utiliser d’autre stratégie</a:t>
            </a:r>
          </a:p>
          <a:p>
            <a:pPr lvl="1"/>
            <a:endParaRPr lang="fr-FR" dirty="0"/>
          </a:p>
          <a:p>
            <a:r>
              <a:rPr lang="fr-FR" dirty="0"/>
              <a:t>Comment va fonctionner le pirate : port scan</a:t>
            </a:r>
          </a:p>
        </p:txBody>
      </p:sp>
    </p:spTree>
    <p:extLst>
      <p:ext uri="{BB962C8B-B14F-4D97-AF65-F5344CB8AC3E}">
        <p14:creationId xmlns:p14="http://schemas.microsoft.com/office/powerpoint/2010/main" val="209302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1EDB1-2937-D182-C3DE-BF40915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3D848-7797-003F-5FE9-D2183F1A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 scanner de port en python </a:t>
            </a:r>
          </a:p>
          <a:p>
            <a:pPr lvl="1"/>
            <a:r>
              <a:rPr lang="fr-FR" dirty="0"/>
              <a:t>Ne testez que les 100 premiers port pour limiter le temps d’exécution</a:t>
            </a:r>
          </a:p>
          <a:p>
            <a:pPr lvl="1"/>
            <a:r>
              <a:rPr lang="fr-FR" dirty="0"/>
              <a:t>Tester le scanner sur un une adresse IP de votre choix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639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4D283-D12E-B235-5C0C-44CE6822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TP – Scanner de 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BAF60-E4A3-57C5-4EA8-1549851D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0D65FD-16C8-BE3E-C92B-B33D4FEC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86" y="0"/>
            <a:ext cx="4522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806DB3-2D10-99DE-E2F8-D9262CD7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54" y="2841625"/>
            <a:ext cx="4784546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3 premiers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67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68DDF-577C-B92C-AC0F-EA7E38FC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surface d’attaque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9A8F-58C1-2EB3-FFAD-E9792E94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surface d’attaque s’applique aussi aux autres éléments du SI :</a:t>
            </a:r>
          </a:p>
          <a:p>
            <a:pPr lvl="1"/>
            <a:r>
              <a:rPr lang="fr-FR" dirty="0"/>
              <a:t>Pas de droit admin</a:t>
            </a:r>
          </a:p>
          <a:p>
            <a:pPr lvl="1"/>
            <a:r>
              <a:rPr lang="fr-FR" dirty="0"/>
              <a:t>Limiter les accès aux machines</a:t>
            </a:r>
          </a:p>
          <a:p>
            <a:pPr lvl="1"/>
            <a:r>
              <a:rPr lang="fr-FR" dirty="0"/>
              <a:t>Moins de logiciels -&gt; Moins de failles</a:t>
            </a:r>
          </a:p>
          <a:p>
            <a:pPr lvl="1"/>
            <a:r>
              <a:rPr lang="fr-FR" dirty="0"/>
              <a:t>Interdire le branchement de machine sur le réseau</a:t>
            </a:r>
          </a:p>
          <a:p>
            <a:pPr lvl="1"/>
            <a:r>
              <a:rPr lang="fr-FR" dirty="0"/>
              <a:t>Isoler les réseaux</a:t>
            </a:r>
          </a:p>
          <a:p>
            <a:pPr lvl="1"/>
            <a:r>
              <a:rPr lang="fr-FR" dirty="0"/>
              <a:t>…</a:t>
            </a:r>
          </a:p>
          <a:p>
            <a:pPr marL="0" indent="0">
              <a:buNone/>
            </a:pPr>
            <a:r>
              <a:rPr lang="fr-FR" dirty="0"/>
              <a:t>Le travail d’un pirate va être de trouver 1 faille sur l’ensemble de la société. Votre travail va être de vous assurer que l’ensemble des éléments est sécurisé.</a:t>
            </a:r>
          </a:p>
        </p:txBody>
      </p:sp>
    </p:spTree>
    <p:extLst>
      <p:ext uri="{BB962C8B-B14F-4D97-AF65-F5344CB8AC3E}">
        <p14:creationId xmlns:p14="http://schemas.microsoft.com/office/powerpoint/2010/main" val="120572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Isolation des systèmes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que le pirate a utilisé des failles pour entrer sur un des systèmes, il va chercher à récupérer des données ou utiliser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Règle : isoler les systèmes ! (Et empêcher les utilisateurs de les modifier… </a:t>
            </a:r>
            <a:r>
              <a:rPr lang="fr-FR" dirty="0" err="1"/>
              <a:t>Stuxnet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Mais parfois ce n’est pas suffisant (exemple Faille ESXi)</a:t>
            </a:r>
          </a:p>
        </p:txBody>
      </p:sp>
      <p:pic>
        <p:nvPicPr>
          <p:cNvPr id="5" name="Image 4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3988C25-3254-F6F9-9FC7-85C831ECC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3" y="5238925"/>
            <a:ext cx="2760827" cy="12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2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D2F2-3C59-D33D-7D46-5A50A79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Limiter les flux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37C49-82BC-F7F0-33C7-BED7DBC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cas ou des systèmes ne peuvent pas être isolées, il faut limiter les flux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chaque flux :</a:t>
            </a:r>
          </a:p>
          <a:p>
            <a:pPr lvl="1"/>
            <a:r>
              <a:rPr lang="fr-FR" dirty="0"/>
              <a:t>Analyse de risque </a:t>
            </a:r>
          </a:p>
          <a:p>
            <a:pPr lvl="1"/>
            <a:r>
              <a:rPr lang="fr-FR" dirty="0"/>
              <a:t>suivi/analyse</a:t>
            </a:r>
          </a:p>
        </p:txBody>
      </p:sp>
    </p:spTree>
    <p:extLst>
      <p:ext uri="{BB962C8B-B14F-4D97-AF65-F5344CB8AC3E}">
        <p14:creationId xmlns:p14="http://schemas.microsoft.com/office/powerpoint/2010/main" val="2121531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812D6-D19A-1839-C8CA-B84F33A4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56BB0-4644-4E2C-9E46-04C9E948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l’attaquant arrive à corrompre les systèmes, il va falloir remettre en service</a:t>
            </a:r>
          </a:p>
          <a:p>
            <a:endParaRPr lang="fr-FR" dirty="0"/>
          </a:p>
          <a:p>
            <a:r>
              <a:rPr lang="fr-FR" dirty="0"/>
              <a:t>Règle du 3-2-1</a:t>
            </a:r>
          </a:p>
          <a:p>
            <a:pPr lvl="1"/>
            <a:r>
              <a:rPr lang="fr-FR" dirty="0"/>
              <a:t>3 sauvegardes</a:t>
            </a:r>
          </a:p>
          <a:p>
            <a:pPr lvl="1"/>
            <a:r>
              <a:rPr lang="fr-FR" dirty="0"/>
              <a:t>2 supports différents </a:t>
            </a:r>
          </a:p>
          <a:p>
            <a:pPr lvl="1"/>
            <a:r>
              <a:rPr lang="fr-FR" dirty="0"/>
              <a:t>1 Copie hors site</a:t>
            </a:r>
          </a:p>
          <a:p>
            <a:r>
              <a:rPr lang="fr-FR" dirty="0"/>
              <a:t>Une sauvegarde non testée est une sauvegarde qui ne marche pas</a:t>
            </a:r>
          </a:p>
          <a:p>
            <a:r>
              <a:rPr lang="fr-FR" dirty="0"/>
              <a:t>Définition de la granularité des sauvegardes et de la périodicité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502348-5AAB-A477-A76A-57E84A77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28" y="2247854"/>
            <a:ext cx="5467547" cy="26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0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31412-6A81-BA0D-0CA8-CF3B2E2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A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7D27B-8D30-F78C-22BC-A2134898F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9635" cy="4351338"/>
          </a:xfrm>
        </p:spPr>
        <p:txBody>
          <a:bodyPr>
            <a:normAutofit fontScale="92500"/>
          </a:bodyPr>
          <a:lstStyle/>
          <a:p>
            <a:r>
              <a:rPr lang="fr-FR" dirty="0"/>
              <a:t>Pour pouvoir avoir les droits d’accès, l’attaquant va utiliser des failles. </a:t>
            </a:r>
          </a:p>
          <a:p>
            <a:r>
              <a:rPr lang="fr-FR" dirty="0"/>
              <a:t>La mise à jour des systèmes permet de limiter le nombre de faille disponible à l’attaquant</a:t>
            </a:r>
          </a:p>
          <a:p>
            <a:endParaRPr lang="fr-FR" dirty="0"/>
          </a:p>
          <a:p>
            <a:r>
              <a:rPr lang="fr-FR" dirty="0"/>
              <a:t>En cas d’impossibilité de mettre à jour le système, il doit être isolé du réseau</a:t>
            </a:r>
          </a:p>
          <a:p>
            <a:endParaRPr lang="fr-FR" dirty="0"/>
          </a:p>
          <a:p>
            <a:r>
              <a:rPr lang="fr-FR" dirty="0"/>
              <a:t>Se tenir au courant des failles récentes :</a:t>
            </a:r>
          </a:p>
          <a:p>
            <a:pPr lvl="1"/>
            <a:r>
              <a:rPr lang="fr-FR" dirty="0"/>
              <a:t>Les constructeurs envoient des mailing </a:t>
            </a:r>
            <a:r>
              <a:rPr lang="fr-FR" dirty="0" err="1"/>
              <a:t>list</a:t>
            </a:r>
            <a:r>
              <a:rPr lang="fr-FR" dirty="0"/>
              <a:t> avec les failles sur leurs équipements</a:t>
            </a:r>
          </a:p>
          <a:p>
            <a:pPr lvl="1"/>
            <a:r>
              <a:rPr lang="fr-FR" dirty="0">
                <a:hlinkClick r:id="rId2"/>
              </a:rPr>
              <a:t>https://www.cvedetails.com</a:t>
            </a:r>
            <a:endParaRPr lang="fr-FR" dirty="0"/>
          </a:p>
          <a:p>
            <a:pPr lvl="1"/>
            <a:r>
              <a:rPr lang="fr-FR" dirty="0"/>
              <a:t>https://hackaday.com/tag/this-week-in-security/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1E58C1-C775-AEFD-B8EA-9146BB8B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32" y="242797"/>
            <a:ext cx="2620716" cy="15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ED790-8A2A-2116-B13C-591857C3D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054AEF-ABB2-643D-BFD3-E8F4EB2F5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9B2025-DF43-D8CB-3BE6-C66A00A5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48" y="1068966"/>
            <a:ext cx="4373992" cy="43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6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44DF2-2F6F-D0C0-35E4-2E84B70E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Failles Web les plus courante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5B23EE-76E7-454E-E5CE-E3747045A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Mauvaise configuration du serveur Web</a:t>
            </a:r>
          </a:p>
          <a:p>
            <a:pPr lvl="1"/>
            <a:r>
              <a:rPr lang="fr-FR" dirty="0"/>
              <a:t>Accès en lecture d’autre répertoire</a:t>
            </a:r>
          </a:p>
          <a:p>
            <a:pPr lvl="1"/>
            <a:r>
              <a:rPr lang="fr-FR" dirty="0"/>
              <a:t>Accès possible aux logs</a:t>
            </a:r>
          </a:p>
          <a:p>
            <a:pPr lvl="1"/>
            <a:r>
              <a:rPr lang="fr-FR" dirty="0"/>
              <a:t>Accès aux backups !</a:t>
            </a:r>
          </a:p>
          <a:p>
            <a:r>
              <a:rPr lang="fr-FR" dirty="0"/>
              <a:t>Contrôle d’accès</a:t>
            </a:r>
          </a:p>
          <a:p>
            <a:pPr lvl="1"/>
            <a:r>
              <a:rPr lang="fr-FR" dirty="0"/>
              <a:t>Fichier .</a:t>
            </a:r>
            <a:r>
              <a:rPr lang="fr-FR" dirty="0" err="1"/>
              <a:t>htpasswd</a:t>
            </a:r>
            <a:r>
              <a:rPr lang="fr-FR" dirty="0"/>
              <a:t> lisible</a:t>
            </a:r>
          </a:p>
          <a:p>
            <a:pPr lvl="1"/>
            <a:r>
              <a:rPr lang="fr-FR" dirty="0"/>
              <a:t>API accessibles sans mot de passe / clés</a:t>
            </a:r>
          </a:p>
          <a:p>
            <a:r>
              <a:rPr lang="fr-FR" dirty="0"/>
              <a:t>Entrées utilisateur non (ou mal) vérifiées</a:t>
            </a:r>
          </a:p>
          <a:p>
            <a:pPr lvl="1"/>
            <a:r>
              <a:rPr lang="fr-FR" dirty="0"/>
              <a:t>Injection SQL</a:t>
            </a:r>
          </a:p>
          <a:p>
            <a:pPr lvl="1"/>
            <a:r>
              <a:rPr lang="fr-FR" dirty="0"/>
              <a:t>File Manager</a:t>
            </a:r>
          </a:p>
          <a:p>
            <a:r>
              <a:rPr lang="fr-FR" dirty="0"/>
              <a:t>Mauvaise gestion des cookies</a:t>
            </a:r>
          </a:p>
        </p:txBody>
      </p:sp>
    </p:spTree>
    <p:extLst>
      <p:ext uri="{BB962C8B-B14F-4D97-AF65-F5344CB8AC3E}">
        <p14:creationId xmlns:p14="http://schemas.microsoft.com/office/powerpoint/2010/main" val="4040653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5457458" y="4286250"/>
            <a:ext cx="542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Comment feriez vous ?</a:t>
            </a:r>
          </a:p>
        </p:txBody>
      </p:sp>
    </p:spTree>
    <p:extLst>
      <p:ext uri="{BB962C8B-B14F-4D97-AF65-F5344CB8AC3E}">
        <p14:creationId xmlns:p14="http://schemas.microsoft.com/office/powerpoint/2010/main" val="254357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70E24-A2C6-0037-4153-DD294F0F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faille : Injection SQL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61856B3-3AB4-FCE3-41F1-60111CF0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154238"/>
            <a:ext cx="6762750" cy="638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A08EF26-1105-1A9C-D1AF-9763260E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930526"/>
            <a:ext cx="7743825" cy="6286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30A32F9-4938-759D-EE19-7A2892F5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73326"/>
            <a:ext cx="3657600" cy="24098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F476CB5-6E89-02FE-8683-8A948E232857}"/>
              </a:ext>
            </a:extLst>
          </p:cNvPr>
          <p:cNvSpPr txBox="1"/>
          <p:nvPr/>
        </p:nvSpPr>
        <p:spPr>
          <a:xfrm>
            <a:off x="4295775" y="3790950"/>
            <a:ext cx="2851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Name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Dupont' OR 1 ;--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/>
              <a:t>….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CB0C0-2E3E-BF2B-F929-3613ACEC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5446714"/>
            <a:ext cx="8686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0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A3883-BC3D-3639-88F3-6AB0F419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9981DD-B457-CACE-17B4-63F3103BD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un compte sur root-me.org</a:t>
            </a:r>
          </a:p>
          <a:p>
            <a:r>
              <a:rPr lang="fr-FR" dirty="0"/>
              <a:t>Une facile pour commencer :</a:t>
            </a:r>
          </a:p>
          <a:p>
            <a:pPr lvl="1"/>
            <a:r>
              <a:rPr lang="fr-FR" dirty="0">
                <a:hlinkClick r:id="rId2"/>
              </a:rPr>
              <a:t>https://www.root-me.org/fr/Challenges/Web-Serveur/HTML-Code-source</a:t>
            </a:r>
            <a:endParaRPr lang="fr-FR" dirty="0"/>
          </a:p>
          <a:p>
            <a:r>
              <a:rPr lang="fr-FR" dirty="0"/>
              <a:t>SQL (en se servant des </a:t>
            </a:r>
            <a:r>
              <a:rPr lang="fr-FR"/>
              <a:t>slides précédentes) : 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https://www.root-me.org/fr/Challenges/Web-Serveur/SQL-injection-Authentification</a:t>
            </a:r>
            <a:endParaRPr lang="fr-FR" dirty="0"/>
          </a:p>
          <a:p>
            <a:r>
              <a:rPr lang="fr-FR" dirty="0"/>
              <a:t>Accessible :</a:t>
            </a:r>
          </a:p>
          <a:p>
            <a:pPr lvl="1"/>
            <a:r>
              <a:rPr lang="fr-FR" dirty="0">
                <a:hlinkClick r:id="rId4"/>
              </a:rPr>
              <a:t>https://www.root-me.org/fr/Challenges/Web-Serveur/HTTP-Open-redirect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https://www.root-me.org/fr/Challenges/Web-Serveur/HTTP-User-agent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58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OSI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29" y="1417638"/>
            <a:ext cx="439114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Liaison - Ethernet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Communication entre 2 équipements reliés entre eux</a:t>
            </a:r>
          </a:p>
          <a:p>
            <a:pPr marL="0" indent="0">
              <a:buNone/>
            </a:pPr>
            <a:r>
              <a:rPr lang="fr-FR" dirty="0"/>
              <a:t>Adresse équipements : Adresse MAC</a:t>
            </a:r>
          </a:p>
          <a:p>
            <a:pPr marL="0" indent="0">
              <a:buNone/>
            </a:pPr>
            <a:r>
              <a:rPr lang="fr-FR" sz="2400" dirty="0"/>
              <a:t>Format </a:t>
            </a:r>
            <a:r>
              <a:rPr lang="fr-FR" sz="2400" dirty="0" err="1"/>
              <a:t>HH.HH.HH.HH.HH.HH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Trame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2167373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564E6D-61DA-6141-8136-5804BC0E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08" y="3173732"/>
            <a:ext cx="8272582" cy="31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Réseau : 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Deux Formats : IPV4 (64bits) et IPV6 (128bits)</a:t>
            </a:r>
          </a:p>
          <a:p>
            <a:pPr marL="0" indent="0">
              <a:buNone/>
            </a:pPr>
            <a:r>
              <a:rPr lang="fr-FR" dirty="0"/>
              <a:t>IPV4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	Adresse en .255 : Broadcast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IPV6 :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8256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7C968-BF93-15FF-A23E-C00CE25E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678" y="2408175"/>
            <a:ext cx="6832344" cy="837564"/>
          </a:xfrm>
          <a:prstGeom prst="rect">
            <a:avLst/>
          </a:prstGeom>
        </p:spPr>
      </p:pic>
      <p:pic>
        <p:nvPicPr>
          <p:cNvPr id="8" name="Image 7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94549D97-21FE-4F91-02EB-91C457A60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32" y="2903270"/>
            <a:ext cx="2095500" cy="1400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A3C401-5806-9947-70D1-9B6D2C6FD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105" y="4173188"/>
            <a:ext cx="8105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Couche Transport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UDP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Simple</a:t>
            </a:r>
          </a:p>
          <a:p>
            <a:pPr lvl="1"/>
            <a:r>
              <a:rPr lang="fr-FR" dirty="0"/>
              <a:t>Pas de garantie de réception</a:t>
            </a:r>
          </a:p>
          <a:p>
            <a:pPr lvl="1"/>
            <a:r>
              <a:rPr lang="fr-FR" dirty="0"/>
              <a:t>Streaming, Visio, DHCP, DNS</a:t>
            </a:r>
          </a:p>
          <a:p>
            <a:r>
              <a:rPr lang="fr-FR" dirty="0" err="1"/>
              <a:t>TCP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Contrôle de réception</a:t>
            </a:r>
          </a:p>
          <a:p>
            <a:pPr lvl="1"/>
            <a:r>
              <a:rPr lang="fr-FR" dirty="0"/>
              <a:t>FTP, </a:t>
            </a:r>
            <a:r>
              <a:rPr lang="fr-FR" dirty="0" err="1"/>
              <a:t>SSH</a:t>
            </a:r>
            <a:r>
              <a:rPr lang="fr-FR" dirty="0"/>
              <a:t>, HTTP …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0D28D4-F2D2-88E9-C3F8-F381B12FCC29}"/>
              </a:ext>
            </a:extLst>
          </p:cNvPr>
          <p:cNvSpPr/>
          <p:nvPr/>
        </p:nvSpPr>
        <p:spPr>
          <a:xfrm>
            <a:off x="9633678" y="1382280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61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79000-F87B-E4F1-EDA7-E630DAE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1D09-D3FA-EDEE-E62D-4B0BA5CAE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Non sécurisé : FTP (20&amp;21) Telnet (23)</a:t>
            </a:r>
          </a:p>
          <a:p>
            <a:r>
              <a:rPr lang="fr-FR" dirty="0" err="1"/>
              <a:t>SSH</a:t>
            </a:r>
            <a:r>
              <a:rPr lang="fr-FR" dirty="0"/>
              <a:t> (22) – HTTP (80) – Modbus (502)</a:t>
            </a:r>
          </a:p>
          <a:p>
            <a:r>
              <a:rPr lang="fr-FR" dirty="0"/>
              <a:t>Modèle Client Serveur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6F3A7-1CC9-4DE4-7E3D-52AEAC04D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" y="6154384"/>
            <a:ext cx="1675204" cy="519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876D8-37A5-C480-FD53-F56891D06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589" y="294880"/>
            <a:ext cx="2372294" cy="2791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60E819-165B-E598-A70F-5A57456284E2}"/>
              </a:ext>
            </a:extLst>
          </p:cNvPr>
          <p:cNvSpPr/>
          <p:nvPr/>
        </p:nvSpPr>
        <p:spPr>
          <a:xfrm>
            <a:off x="9708543" y="365125"/>
            <a:ext cx="2038340" cy="500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intérieur,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13E018E3-1F2C-6B57-92A5-3C293C94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r="107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CB7FAE-F3F3-4C9C-48BD-39EBB588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Cybersécurité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A4DD04-0ED9-0EB9-9ED2-71E2AE4A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7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Grand écran</PresentationFormat>
  <Paragraphs>272</Paragraphs>
  <Slides>39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Thème Office</vt:lpstr>
      <vt:lpstr>Réseaux Informatiques S01 E04</vt:lpstr>
      <vt:lpstr>Plan</vt:lpstr>
      <vt:lpstr>Rappel des 3 premiers cours</vt:lpstr>
      <vt:lpstr>Modèle OSI</vt:lpstr>
      <vt:lpstr>Couche Liaison - Ethernet</vt:lpstr>
      <vt:lpstr>Couche Réseau : IP</vt:lpstr>
      <vt:lpstr>Couche Transport</vt:lpstr>
      <vt:lpstr>Applications</vt:lpstr>
      <vt:lpstr>Cybersécurité</vt:lpstr>
      <vt:lpstr>ANSSI (Agence nationale de la sécurité des systèmes d'information)</vt:lpstr>
      <vt:lpstr>Actualités</vt:lpstr>
      <vt:lpstr>Actualités</vt:lpstr>
      <vt:lpstr>Présentation PowerPoint</vt:lpstr>
      <vt:lpstr>Stuxnet</vt:lpstr>
      <vt:lpstr>Stuxnet</vt:lpstr>
      <vt:lpstr>Stuxnet</vt:lpstr>
      <vt:lpstr>Exemple d’attaque</vt:lpstr>
      <vt:lpstr>Les objectifs des pirates</vt:lpstr>
      <vt:lpstr>Exemple</vt:lpstr>
      <vt:lpstr>Exemple</vt:lpstr>
      <vt:lpstr>Un exemple</vt:lpstr>
      <vt:lpstr>Un exemple</vt:lpstr>
      <vt:lpstr>Un exemple</vt:lpstr>
      <vt:lpstr>Un exemple</vt:lpstr>
      <vt:lpstr>Un exemple</vt:lpstr>
      <vt:lpstr>Comment limiter les attaques ?</vt:lpstr>
      <vt:lpstr>Notion de surface d’attaque</vt:lpstr>
      <vt:lpstr>Mini TP – Scanner de port</vt:lpstr>
      <vt:lpstr>Mini TP – Scanner de port</vt:lpstr>
      <vt:lpstr>Notion de surface d’attaque</vt:lpstr>
      <vt:lpstr>Isolation des systèmes</vt:lpstr>
      <vt:lpstr>Limiter les flux possibles</vt:lpstr>
      <vt:lpstr>Sauvegarde</vt:lpstr>
      <vt:lpstr>Mise A Jour</vt:lpstr>
      <vt:lpstr>Web</vt:lpstr>
      <vt:lpstr>Failles Web les plus courante</vt:lpstr>
      <vt:lpstr>Exemple de faille : Injection SQL</vt:lpstr>
      <vt:lpstr>Exemple de faille : Injection SQL</vt:lpstr>
      <vt:lpstr>TP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Informatiques</dc:title>
  <dc:creator>Guillaume Rico</dc:creator>
  <cp:lastModifiedBy>Guillaume Rico</cp:lastModifiedBy>
  <cp:revision>66</cp:revision>
  <dcterms:created xsi:type="dcterms:W3CDTF">2022-10-04T08:25:23Z</dcterms:created>
  <dcterms:modified xsi:type="dcterms:W3CDTF">2024-02-08T09:17:55Z</dcterms:modified>
</cp:coreProperties>
</file>